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276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988" y="7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36987-C964-4727-BD52-5AE455EC2775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41360-F69B-43D4-913E-34BDAC05DC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046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D4E76-244B-46D6-A8C8-6B266107E8E2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BC33B-B281-4D5C-8AE3-B675EDC6B6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874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46286" y="6338187"/>
            <a:ext cx="2844800" cy="365125"/>
          </a:xfrm>
          <a:prstGeom prst="rect">
            <a:avLst/>
          </a:prstGeom>
        </p:spPr>
        <p:txBody>
          <a:bodyPr/>
          <a:lstStyle/>
          <a:p>
            <a:fld id="{66D4CDF0-2490-4F5B-B4B8-A91D561CBD5D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DA14-13C7-4DC1-890A-8D75F304B2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425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786"/>
            </a:lvl1pPr>
            <a:lvl2pPr>
              <a:defRPr sz="2429"/>
            </a:lvl2pPr>
            <a:lvl3pPr>
              <a:defRPr sz="2000"/>
            </a:lvl3pPr>
            <a:lvl4pPr>
              <a:defRPr sz="1786"/>
            </a:lvl4pPr>
            <a:lvl5pPr>
              <a:defRPr sz="1786"/>
            </a:lvl5pPr>
            <a:lvl6pPr>
              <a:defRPr sz="1786"/>
            </a:lvl6pPr>
            <a:lvl7pPr>
              <a:defRPr sz="1786"/>
            </a:lvl7pPr>
            <a:lvl8pPr>
              <a:defRPr sz="1786"/>
            </a:lvl8pPr>
            <a:lvl9pPr>
              <a:defRPr sz="178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786"/>
            </a:lvl1pPr>
            <a:lvl2pPr>
              <a:defRPr sz="2429"/>
            </a:lvl2pPr>
            <a:lvl3pPr>
              <a:defRPr sz="2000"/>
            </a:lvl3pPr>
            <a:lvl4pPr>
              <a:defRPr sz="1786"/>
            </a:lvl4pPr>
            <a:lvl5pPr>
              <a:defRPr sz="1786"/>
            </a:lvl5pPr>
            <a:lvl6pPr>
              <a:defRPr sz="1786"/>
            </a:lvl6pPr>
            <a:lvl7pPr>
              <a:defRPr sz="1786"/>
            </a:lvl7pPr>
            <a:lvl8pPr>
              <a:defRPr sz="1786"/>
            </a:lvl8pPr>
            <a:lvl9pPr>
              <a:defRPr sz="178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46286" y="6338187"/>
            <a:ext cx="2844800" cy="365125"/>
          </a:xfrm>
          <a:prstGeom prst="rect">
            <a:avLst/>
          </a:prstGeom>
        </p:spPr>
        <p:txBody>
          <a:bodyPr/>
          <a:lstStyle/>
          <a:p>
            <a:fld id="{66D4CDF0-2490-4F5B-B4B8-A91D561CBD5D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DA14-13C7-4DC1-890A-8D75F304B2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618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846286" y="6338187"/>
            <a:ext cx="2844800" cy="365125"/>
          </a:xfrm>
          <a:prstGeom prst="rect">
            <a:avLst/>
          </a:prstGeom>
        </p:spPr>
        <p:txBody>
          <a:bodyPr/>
          <a:lstStyle/>
          <a:p>
            <a:fld id="{66D4CDF0-2490-4F5B-B4B8-A91D561CBD5D}" type="datetimeFigureOut">
              <a:rPr lang="en-US" smtClean="0"/>
              <a:pPr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DA14-13C7-4DC1-890A-8D75F304B2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23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0DA14-13C7-4DC1-890A-8D75F304B2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937758"/>
          </a:xfrm>
          <a:prstGeom prst="rect">
            <a:avLst/>
          </a:prstGeom>
          <a:gradFill flip="none" rotWithShape="1">
            <a:gsLst>
              <a:gs pos="0">
                <a:srgbClr val="DDEBCF"/>
              </a:gs>
              <a:gs pos="55000">
                <a:srgbClr val="9CB86E"/>
              </a:gs>
              <a:gs pos="0">
                <a:srgbClr val="156B13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9" name="TextBox 8"/>
          <p:cNvSpPr txBox="1"/>
          <p:nvPr userDrawn="1"/>
        </p:nvSpPr>
        <p:spPr>
          <a:xfrm>
            <a:off x="9898845" y="490148"/>
            <a:ext cx="215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Jerusalem Institute </a:t>
            </a:r>
          </a:p>
          <a:p>
            <a:pPr algn="l"/>
            <a:r>
              <a:rPr lang="en-US" sz="900" b="1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Milken</a:t>
            </a:r>
            <a:r>
              <a:rPr lang="en-US" sz="900" b="1" baseline="0" dirty="0" smtClean="0">
                <a:solidFill>
                  <a:srgbClr val="0070C0"/>
                </a:solidFill>
                <a:latin typeface="Calibri Light" panose="020F0302020204030204" pitchFamily="34" charset="0"/>
              </a:rPr>
              <a:t> Innovation Center</a:t>
            </a:r>
            <a:endParaRPr lang="en-US" sz="900" b="1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9461447" y="14872"/>
            <a:ext cx="1871754" cy="9228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2386" y="155704"/>
            <a:ext cx="8851847" cy="668888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353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2" r:id="rId2"/>
    <p:sldLayoutId id="2147483674" r:id="rId3"/>
  </p:sldLayoutIdLst>
  <p:txStyles>
    <p:titleStyle>
      <a:lvl1pPr algn="l" defTabSz="914418" rtl="0" eaLnBrk="1" latinLnBrk="0" hangingPunct="1">
        <a:spcBef>
          <a:spcPct val="0"/>
        </a:spcBef>
        <a:buNone/>
        <a:defRPr sz="4429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7" indent="-342907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14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6" algn="l" defTabSz="914418" rtl="0" eaLnBrk="1" latinLnBrk="0" hangingPunct="1">
        <a:spcBef>
          <a:spcPct val="20000"/>
        </a:spcBef>
        <a:buFont typeface="Arial" panose="020B0604020202020204" pitchFamily="34" charset="0"/>
        <a:buChar char="–"/>
        <a:defRPr sz="2786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29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ight Arrow 55"/>
          <p:cNvSpPr/>
          <p:nvPr/>
        </p:nvSpPr>
        <p:spPr bwMode="auto">
          <a:xfrm>
            <a:off x="647700" y="3710754"/>
            <a:ext cx="10887075" cy="914400"/>
          </a:xfrm>
          <a:prstGeom prst="rightArrow">
            <a:avLst/>
          </a:prstGeom>
          <a:gradFill>
            <a:gsLst>
              <a:gs pos="0">
                <a:srgbClr val="DDEBCF"/>
              </a:gs>
              <a:gs pos="55000">
                <a:srgbClr val="9CB86E"/>
              </a:gs>
              <a:gs pos="0">
                <a:srgbClr val="156B13"/>
              </a:gs>
            </a:gsLst>
            <a:lin ang="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10271" tIns="55135" rIns="110271" bIns="55135" numCol="1" rtlCol="0" anchor="ctr" anchorCtr="0" compatLnSpc="1">
            <a:prstTxWarp prst="textNoShape">
              <a:avLst/>
            </a:prstTxWarp>
          </a:bodyPr>
          <a:lstStyle/>
          <a:p>
            <a:pPr defTabSz="653156" eaLnBrk="0" hangingPunct="0">
              <a:tabLst>
                <a:tab pos="964887" algn="l"/>
                <a:tab pos="1927861" algn="l"/>
                <a:tab pos="2760652" algn="l"/>
                <a:tab pos="3585785" algn="l"/>
                <a:tab pos="4410916" algn="l"/>
                <a:tab pos="5236050" algn="l"/>
                <a:tab pos="6068841" algn="l"/>
                <a:tab pos="6893973" algn="l"/>
                <a:tab pos="7719105" algn="l"/>
              </a:tabLst>
            </a:pPr>
            <a:r>
              <a:rPr lang="en-US" sz="1286" kern="0" dirty="0">
                <a:solidFill>
                  <a:srgbClr val="000000"/>
                </a:solidFill>
                <a:latin typeface="Arial Narrow" pitchFamily="34" charset="0"/>
              </a:rPr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1518"/>
            <a:ext cx="8229600" cy="710066"/>
          </a:xfrm>
        </p:spPr>
        <p:txBody>
          <a:bodyPr vert="horz" lIns="128016" tIns="64008" rIns="128016" bIns="64008" rtlCol="0" anchor="ctr">
            <a:normAutofit fontScale="90000"/>
          </a:bodyPr>
          <a:lstStyle/>
          <a:p>
            <a:r>
              <a:rPr lang="en-US" dirty="0"/>
              <a:t>Regional development timeline</a:t>
            </a: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7003390" y="2933391"/>
            <a:ext cx="20339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 smtClean="0">
                <a:latin typeface="Calibri Light" panose="020F0302020204030204" pitchFamily="34" charset="0"/>
              </a:rPr>
              <a:t>Policy Research:  </a:t>
            </a:r>
            <a:r>
              <a:rPr lang="en-US" sz="1200" kern="0" dirty="0">
                <a:latin typeface="Calibri Light" panose="020F0302020204030204" pitchFamily="34" charset="0"/>
              </a:rPr>
              <a:t>Regional Development Financing Initiative, 2012-2013)</a:t>
            </a:r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7819110" y="4773245"/>
            <a:ext cx="1578211" cy="838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Fellow:  Israel Employment Service, Noor Ferro Zaheraldeen, 2013</a:t>
            </a:r>
          </a:p>
        </p:txBody>
      </p:sp>
      <p:sp>
        <p:nvSpPr>
          <p:cNvPr id="34" name="Rectangle 20"/>
          <p:cNvSpPr>
            <a:spLocks noChangeArrowheads="1"/>
          </p:cNvSpPr>
          <p:nvPr/>
        </p:nvSpPr>
        <p:spPr bwMode="auto">
          <a:xfrm>
            <a:off x="7815256" y="5725177"/>
            <a:ext cx="1447800" cy="468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Fellow:  OCS, Amos Shtibelman, 2013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0791213" y="4552726"/>
            <a:ext cx="0" cy="22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221325" y="3614884"/>
            <a:ext cx="0" cy="22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477461" y="2721207"/>
            <a:ext cx="19185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Lab:  Financial Innovations for Economic Recovery and Development in Northern Israel, 2007</a:t>
            </a: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5395293" y="1886282"/>
            <a:ext cx="174114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Fellow:  Economic Integration Process in SE Asia and the Pacific, Amit Einhorn, 2011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977099" y="3638011"/>
            <a:ext cx="0" cy="255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890149" y="3632201"/>
            <a:ext cx="0" cy="255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6114763" y="2854186"/>
            <a:ext cx="0" cy="9116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5395293" y="5292115"/>
            <a:ext cx="24725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Fellow:  Financial Model for Leveraging Philanthropy for Regional Development, Idan Richman, 2012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3189447" y="4445001"/>
            <a:ext cx="0" cy="2556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378759" y="4504953"/>
            <a:ext cx="0" cy="6998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41733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2007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75282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2008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08831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2009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442380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675929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09478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143027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376576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610128" y="4005967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2015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8340046" y="1561296"/>
            <a:ext cx="24821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defTabSz="1219170">
              <a:defRPr sz="1200" kern="0"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Milken Institute:  Heritage Asset District Financing Financial Innovations Lab featuring regional financing plan for Kidron River District, 2013</a:t>
            </a:r>
          </a:p>
        </p:txBody>
      </p:sp>
      <p:cxnSp>
        <p:nvCxnSpPr>
          <p:cNvPr id="65" name="Straight Connector 64"/>
          <p:cNvCxnSpPr/>
          <p:nvPr/>
        </p:nvCxnSpPr>
        <p:spPr bwMode="auto">
          <a:xfrm flipH="1">
            <a:off x="9417613" y="2468259"/>
            <a:ext cx="7317" cy="1389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7523274" y="6340428"/>
            <a:ext cx="32988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Milken Institute:  Financing Kidron/Wadi El Nar Revitalization, Project Report, 2012-2013</a:t>
            </a:r>
          </a:p>
        </p:txBody>
      </p:sp>
      <p:cxnSp>
        <p:nvCxnSpPr>
          <p:cNvPr id="67" name="Straight Connector 66"/>
          <p:cNvCxnSpPr/>
          <p:nvPr/>
        </p:nvCxnSpPr>
        <p:spPr bwMode="auto">
          <a:xfrm>
            <a:off x="7785839" y="4512770"/>
            <a:ext cx="19050" cy="1878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717521" y="4773245"/>
            <a:ext cx="34963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defTabSz="1219170">
              <a:defRPr sz="1200" kern="0"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Milken Institute:  Financial Innovations for Freshwater Revitalization:  </a:t>
            </a:r>
            <a:r>
              <a:rPr lang="en-US" dirty="0" err="1"/>
              <a:t>Transboundary</a:t>
            </a:r>
            <a:r>
              <a:rPr lang="en-US" dirty="0"/>
              <a:t> Project Finance in Israel, Jordan and the Palestinian Authority, 2009</a:t>
            </a:r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8340046" y="4504953"/>
            <a:ext cx="0" cy="22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9860824" y="4834576"/>
            <a:ext cx="22701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 smtClean="0">
                <a:latin typeface="Calibri Light" panose="020F0302020204030204" pitchFamily="34" charset="0"/>
              </a:rPr>
              <a:t>Policy Workshop:  Cyber Archeology and Regional Development, 2015</a:t>
            </a:r>
            <a:endParaRPr lang="en-US" sz="1200" kern="0" dirty="0">
              <a:latin typeface="Calibri Light" panose="020F030202020403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9860824" y="2652544"/>
            <a:ext cx="22701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 smtClean="0">
                <a:latin typeface="Calibri Light" panose="020F0302020204030204" pitchFamily="34" charset="0"/>
              </a:rPr>
              <a:t>Policy Model:  Financing water treatment in Israel’s River Basins, 2015</a:t>
            </a:r>
            <a:endParaRPr lang="en-US" sz="1200" kern="0" dirty="0">
              <a:latin typeface="Calibri Light" panose="020F0302020204030204" pitchFamily="34" charset="0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10791213" y="3504625"/>
            <a:ext cx="0" cy="22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15"/>
          <p:cNvSpPr>
            <a:spLocks noChangeArrowheads="1"/>
          </p:cNvSpPr>
          <p:nvPr/>
        </p:nvSpPr>
        <p:spPr bwMode="auto">
          <a:xfrm>
            <a:off x="2712778" y="2691511"/>
            <a:ext cx="19185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 smtClean="0">
                <a:latin typeface="Calibri Light" panose="020F0302020204030204" pitchFamily="34" charset="0"/>
              </a:rPr>
              <a:t>Policy research:  Projects for regional development in the Galilee region, 2009-2010</a:t>
            </a:r>
            <a:endParaRPr lang="en-US" sz="1200" kern="0" dirty="0">
              <a:latin typeface="Calibri Light" panose="020F0302020204030204" pitchFamily="34" charset="0"/>
            </a:endParaRPr>
          </a:p>
        </p:txBody>
      </p:sp>
      <p:sp>
        <p:nvSpPr>
          <p:cNvPr id="75" name="Rectangle 20"/>
          <p:cNvSpPr>
            <a:spLocks noChangeArrowheads="1"/>
          </p:cNvSpPr>
          <p:nvPr/>
        </p:nvSpPr>
        <p:spPr bwMode="auto">
          <a:xfrm>
            <a:off x="7511802" y="971178"/>
            <a:ext cx="20339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 smtClean="0">
                <a:latin typeface="Calibri Light" panose="020F0302020204030204" pitchFamily="34" charset="0"/>
              </a:rPr>
              <a:t>Fellow:  Evaluation of national development incentives, </a:t>
            </a:r>
            <a:r>
              <a:rPr lang="en-US" sz="1200" kern="0" dirty="0" err="1" smtClean="0">
                <a:latin typeface="Calibri Light" panose="020F0302020204030204" pitchFamily="34" charset="0"/>
              </a:rPr>
              <a:t>Revital</a:t>
            </a:r>
            <a:r>
              <a:rPr lang="en-US" sz="1200" kern="0" dirty="0" smtClean="0">
                <a:latin typeface="Calibri Light" panose="020F0302020204030204" pitchFamily="34" charset="0"/>
              </a:rPr>
              <a:t> Bar, 2013</a:t>
            </a:r>
            <a:endParaRPr lang="en-US" sz="1200" kern="0" dirty="0">
              <a:latin typeface="Calibri Light" panose="020F0302020204030204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 flipH="1">
            <a:off x="8214007" y="1681236"/>
            <a:ext cx="7318" cy="11290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8340046" y="5568389"/>
            <a:ext cx="0" cy="220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63255" y="5540511"/>
            <a:ext cx="17322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219170"/>
            <a:r>
              <a:rPr lang="en-US" sz="1200" kern="0" dirty="0">
                <a:latin typeface="Calibri Light" panose="020F0302020204030204" pitchFamily="34" charset="0"/>
              </a:rPr>
              <a:t>Fellow:  Municipal financing through the capital markets, </a:t>
            </a:r>
            <a:r>
              <a:rPr lang="en-US" sz="1200" kern="0" dirty="0" err="1">
                <a:latin typeface="Calibri Light" panose="020F0302020204030204" pitchFamily="34" charset="0"/>
              </a:rPr>
              <a:t>Aharon</a:t>
            </a:r>
            <a:r>
              <a:rPr lang="en-US" sz="1200" kern="0" dirty="0">
                <a:latin typeface="Calibri Light" panose="020F0302020204030204" pitchFamily="34" charset="0"/>
              </a:rPr>
              <a:t> Cohen </a:t>
            </a:r>
            <a:r>
              <a:rPr lang="en-US" sz="1200" kern="0" dirty="0" err="1">
                <a:latin typeface="Calibri Light" panose="020F0302020204030204" pitchFamily="34" charset="0"/>
              </a:rPr>
              <a:t>Mohliver</a:t>
            </a:r>
            <a:r>
              <a:rPr lang="en-US" sz="1200" kern="0" dirty="0">
                <a:latin typeface="Calibri Light" panose="020F0302020204030204" pitchFamily="34" charset="0"/>
              </a:rPr>
              <a:t>, 2004-2007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977099" y="4544273"/>
            <a:ext cx="0" cy="10241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794001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202</Words>
  <Application>Microsoft Office PowerPoint</Application>
  <PresentationFormat>מותאם אישית</PresentationFormat>
  <Paragraphs>25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1_Office Theme</vt:lpstr>
      <vt:lpstr>Regional development timeline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</dc:creator>
  <cp:lastModifiedBy>Orly Movshovitz-Landskroner</cp:lastModifiedBy>
  <cp:revision>46</cp:revision>
  <dcterms:created xsi:type="dcterms:W3CDTF">2016-01-17T09:14:03Z</dcterms:created>
  <dcterms:modified xsi:type="dcterms:W3CDTF">2016-01-26T09:41:09Z</dcterms:modified>
</cp:coreProperties>
</file>